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7"/>
  </p:notesMasterIdLst>
  <p:handoutMasterIdLst>
    <p:handoutMasterId r:id="rId8"/>
  </p:handoutMasterIdLst>
  <p:sldIdLst>
    <p:sldId id="256" r:id="rId2"/>
    <p:sldId id="397" r:id="rId3"/>
    <p:sldId id="398" r:id="rId4"/>
    <p:sldId id="399" r:id="rId5"/>
    <p:sldId id="400" r:id="rId6"/>
  </p:sldIdLst>
  <p:sldSz cx="12192000" cy="6858000"/>
  <p:notesSz cx="6808788" cy="9940925"/>
  <p:custDataLst>
    <p:tags r:id="rId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5B3D7"/>
    <a:srgbClr val="1F497D"/>
    <a:srgbClr val="000099"/>
    <a:srgbClr val="00CCFF"/>
    <a:srgbClr val="3366FF"/>
    <a:srgbClr val="D5E3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5423" autoAdjust="0"/>
  </p:normalViewPr>
  <p:slideViewPr>
    <p:cSldViewPr>
      <p:cViewPr varScale="1">
        <p:scale>
          <a:sx n="85" d="100"/>
          <a:sy n="85" d="100"/>
        </p:scale>
        <p:origin x="45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BC9DDA-C179-2E18-AF03-ED02D49EBC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218"/>
          </a:xfrm>
          <a:prstGeom prst="rect">
            <a:avLst/>
          </a:prstGeom>
        </p:spPr>
        <p:txBody>
          <a:bodyPr vert="horz" lIns="96103" tIns="48052" rIns="96103" bIns="48052" rtlCol="0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19B22F-E3A2-FD96-E913-ED89F4246B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218"/>
          </a:xfrm>
          <a:prstGeom prst="rect">
            <a:avLst/>
          </a:prstGeom>
        </p:spPr>
        <p:txBody>
          <a:bodyPr vert="horz" lIns="96103" tIns="48052" rIns="96103" bIns="48052" rtlCol="0"/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31ECF8-4420-4B3B-9681-23ECDE8BD557}" type="datetimeFigureOut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4511DE-EE9F-1D12-43B2-E98119B238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000"/>
            <a:ext cx="2950475" cy="497218"/>
          </a:xfrm>
          <a:prstGeom prst="rect">
            <a:avLst/>
          </a:prstGeom>
        </p:spPr>
        <p:txBody>
          <a:bodyPr vert="horz" lIns="96103" tIns="48052" rIns="96103" bIns="48052" rtlCol="0" anchor="b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CA0DB7-D5D0-541F-F471-3EDDCF9091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000"/>
            <a:ext cx="2950475" cy="497218"/>
          </a:xfrm>
          <a:prstGeom prst="rect">
            <a:avLst/>
          </a:prstGeom>
        </p:spPr>
        <p:txBody>
          <a:bodyPr vert="horz" wrap="square" lIns="96103" tIns="48052" rIns="96103" bIns="480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C5DAA96-A7CF-4E5C-A462-F1C6C29244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3130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2CDFD3A-CF7E-7F24-3591-8DE5C5233B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218"/>
          </a:xfrm>
          <a:prstGeom prst="rect">
            <a:avLst/>
          </a:prstGeom>
        </p:spPr>
        <p:txBody>
          <a:bodyPr vert="horz" lIns="96787" tIns="48392" rIns="96787" bIns="4839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A4EC5F-0B41-75FE-709C-5FA7948A89B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218"/>
          </a:xfrm>
          <a:prstGeom prst="rect">
            <a:avLst/>
          </a:prstGeom>
        </p:spPr>
        <p:txBody>
          <a:bodyPr vert="horz" lIns="96787" tIns="48392" rIns="96787" bIns="4839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65D8A79-1244-48F2-9AE6-F27D53118EBD}" type="datetimeFigureOut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B99450E-7D10-0278-20CE-E3592B6ED7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787" tIns="48392" rIns="96787" bIns="4839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16A1E9E6-564E-D92F-324B-0C382A650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879" y="4722709"/>
            <a:ext cx="5447030" cy="4473245"/>
          </a:xfrm>
          <a:prstGeom prst="rect">
            <a:avLst/>
          </a:prstGeom>
        </p:spPr>
        <p:txBody>
          <a:bodyPr vert="horz" lIns="96787" tIns="48392" rIns="96787" bIns="48392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68E548-A7FF-C1BC-0C07-CE62047E02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000"/>
            <a:ext cx="2950475" cy="497218"/>
          </a:xfrm>
          <a:prstGeom prst="rect">
            <a:avLst/>
          </a:prstGeom>
        </p:spPr>
        <p:txBody>
          <a:bodyPr vert="horz" lIns="96787" tIns="48392" rIns="96787" bIns="4839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C20B57-3862-7C64-AAE2-FE372FECE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737" y="9442000"/>
            <a:ext cx="2950475" cy="497218"/>
          </a:xfrm>
          <a:prstGeom prst="rect">
            <a:avLst/>
          </a:prstGeom>
        </p:spPr>
        <p:txBody>
          <a:bodyPr vert="horz" wrap="square" lIns="96787" tIns="48392" rIns="96787" bIns="4839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1D55198-0D6B-467F-99CF-748348DDCA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65344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D35B1D-8115-ADA4-779E-2CEF44C5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C24D9-BB44-46CC-A888-D25C3D845EAB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567A2B-65A4-3CF6-3400-4EC894A06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011A0C-E41B-0F56-FB3E-9E3737BE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DF4AE-7864-411D-94A0-7924861CFA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997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BDF5F9-B8BB-2D2E-0048-3E5AD400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90B7-93BA-4E9F-B95F-DE43BA70E6D1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C90B5-E56F-7073-BE9F-51CA284D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13475-9758-1E15-0BB2-8CF40C0E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4F597-87F4-44C1-9C6C-8CC19C2654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227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C5612B-850C-FF42-61F2-6F2E14861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7341-BBBC-4431-9084-17C6E0849ACD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772254-F4C3-47C9-92CD-3BE7A788B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B65E90-0A69-160C-FC0F-4DECBC2B2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67338-2CD7-4252-BCE6-F8C9F1821C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37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6F268E-517B-7C82-9A72-88527CD9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D1189-00C0-4975-8C99-CF9E9B4583ED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FB091B-29B5-D140-A8B1-62F870E9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17901A-A492-B257-BD2B-315E44197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EAE2E-459D-40EC-AD25-E4EC3CAF8F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374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9DC25-6B32-9CE9-6FDD-0DE05541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BD27B-427B-4991-A82B-8A7B64B6F71C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7EA4C5-BBE9-98CB-C943-861D930E4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B499BE-63B1-FE19-3F04-4C261996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8A686-E6FB-4947-B2D9-296AAE3CCE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572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B4E6B69-A3AF-367E-E08D-6E9BB95D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3715A-D905-434B-B5C0-2D93B948F584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FE8F1AA-5FFC-1340-8B55-1334939E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AE9AE6A-C8AC-E37D-F33B-9F0BF95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A0D7C-C146-481D-8947-EC89FFB3A2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686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DA8F64ED-B251-A974-991D-5FF5C53A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E939-6321-4421-B2CF-B312639B90E2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F976593-B5CD-D20B-EE6D-1805EE60E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3AB9AD2-88DB-8F36-E209-32F650993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5F67-6813-4F38-98E0-4434128BA1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2288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9C8505AF-9975-39B8-FFE4-ABD951C35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0B1F6-6045-4653-8336-1FB97DD8182C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D433DC3-7E67-AF48-359A-BF77E9E4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4EB7DCD-AFD5-4068-23DF-C72C1632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B1512-B0B6-463E-9394-B1BA829423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89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92D79849-AF8B-4C2A-991A-80BBE9247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3F540-D587-4CCF-AC86-AD1B4F156BE9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60AFAF1-A6DC-B816-AFC5-ABAE4B31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1BC9ED51-F951-D299-14E1-D055D7DA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C8108-447C-464E-A4B0-6B7C49A45A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5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46C49FC-4724-C912-9E41-69AB43B5F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EBB73-58B1-44FF-9B0B-BFCFDE709DEC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09298FC-CB8E-EFFB-5731-D6327B9C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E409E55-204B-0E1B-F05B-9D3DE8E0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E5C84-8A85-4004-8861-DDAD38DBB6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000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50F52A4-4FB7-54CA-52A7-A308F3C5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622C2-E495-4AD1-86BC-5A8145C52A24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6FB81BEB-8DDA-A3C1-1458-8AEA6B453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56BC685-F1FA-02CD-15B4-0D40D63A8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A1566-6E28-4D77-BF2A-D56A43CCAC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681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Объект 2" hidden="1">
            <a:extLst>
              <a:ext uri="{FF2B5EF4-FFF2-40B4-BE49-F238E27FC236}">
                <a16:creationId xmlns:a16="http://schemas.microsoft.com/office/drawing/2014/main" id="{7AE0B29C-E1E1-57BF-37C5-2462059565E1}"/>
              </a:ext>
            </a:extLst>
          </p:cNvPr>
          <p:cNvGraphicFramePr>
            <a:graphicFrameLocks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Слайд think-cell" r:id="rId15" imgW="347" imgH="348" progId="TCLayout.ActiveDocument.1">
                  <p:embed/>
                </p:oleObj>
              </mc:Choice>
              <mc:Fallback>
                <p:oleObj name="Слайд think-cell" r:id="rId15" imgW="347" imgH="348" progId="TCLayout.ActiveDocument.1">
                  <p:embed/>
                  <p:pic>
                    <p:nvPicPr>
                      <p:cNvPr id="0" name="Объект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Заголовок 1">
            <a:extLst>
              <a:ext uri="{FF2B5EF4-FFF2-40B4-BE49-F238E27FC236}">
                <a16:creationId xmlns:a16="http://schemas.microsoft.com/office/drawing/2014/main" id="{CF5E2698-ABE3-1143-4643-3996379687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Текст 2">
            <a:extLst>
              <a:ext uri="{FF2B5EF4-FFF2-40B4-BE49-F238E27FC236}">
                <a16:creationId xmlns:a16="http://schemas.microsoft.com/office/drawing/2014/main" id="{EAFE06C2-3BC4-051E-D036-A8C9C25120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F1AD1B-F87F-C7AB-41B5-6104BA37C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7F1A44-A5AA-4ADE-96B9-D1760131F9CA}" type="datetime1">
              <a:rPr lang="ru-RU"/>
              <a:pPr>
                <a:defRPr/>
              </a:pPr>
              <a:t>07.08.2026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F9DD-B127-E47E-365C-4920D39E3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E171D4-7103-FF56-9319-D9881263CA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D614FA4-7CC1-446E-B00B-F51AC5E696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Объект 2" hidden="1">
            <a:extLst>
              <a:ext uri="{FF2B5EF4-FFF2-40B4-BE49-F238E27FC236}">
                <a16:creationId xmlns:a16="http://schemas.microsoft.com/office/drawing/2014/main" id="{E608C3B8-AB50-E10B-FBAA-019C035B7313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21457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Слайд think-cell" r:id="rId4" imgW="347" imgH="348" progId="TCLayout.ActiveDocument.1">
                  <p:embed/>
                </p:oleObj>
              </mc:Choice>
              <mc:Fallback>
                <p:oleObj name="Слайд think-cell" r:id="rId4" imgW="347" imgH="348" progId="TCLayout.ActiveDocument.1">
                  <p:embed/>
                  <p:pic>
                    <p:nvPicPr>
                      <p:cNvPr id="0" name="Объект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8886E94D-1D01-CE81-7300-5C5E5F7E73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205038"/>
            <a:ext cx="12192000" cy="2232025"/>
          </a:xfrm>
          <a:solidFill>
            <a:schemeClr val="tx2"/>
          </a:solidFill>
        </p:spPr>
        <p:txBody>
          <a:bodyPr vert="horz" rIns="91440"/>
          <a:lstStyle/>
          <a:p>
            <a:pPr eaLnBrk="1" fontAlgn="ctr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</a:rPr>
              <a:t>Отчет об итогах финансово-хозяйственной деятельности и исполнении ключевых показателей деятельности ТОО «Samruk-Green Energy» </a:t>
            </a:r>
            <a:br>
              <a:rPr lang="ru-RU" altLang="ru-RU" sz="2400" b="1" dirty="0">
                <a:solidFill>
                  <a:schemeClr val="bg1"/>
                </a:solidFill>
              </a:rPr>
            </a:br>
            <a:r>
              <a:rPr lang="ru-RU" altLang="ru-RU" sz="2400" b="1" dirty="0">
                <a:solidFill>
                  <a:schemeClr val="bg1"/>
                </a:solidFill>
              </a:rPr>
              <a:t>за 1 квартал 2026 года.</a:t>
            </a:r>
            <a:br>
              <a:rPr lang="ru-RU" altLang="ru-RU" sz="2400" b="1" dirty="0">
                <a:solidFill>
                  <a:schemeClr val="bg1"/>
                </a:solidFill>
              </a:rPr>
            </a:br>
            <a:r>
              <a:rPr lang="ru-RU" altLang="ru-RU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ТОО "</a:t>
            </a:r>
            <a:r>
              <a:rPr lang="en-US" altLang="ru-RU" sz="2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Samruk-Green Energy"</a:t>
            </a:r>
            <a:endParaRPr lang="en-US" altLang="ko-KR" sz="24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9DA11A87-4118-AD39-DF54-3E595387B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5913" y="6216650"/>
            <a:ext cx="6400800" cy="307975"/>
          </a:xfrm>
        </p:spPr>
        <p:txBody>
          <a:bodyPr lIns="92075" tIns="46038" rIns="92075" bIns="46038" anchor="ctr" anchorCtr="1">
            <a:spAutoFit/>
          </a:bodyPr>
          <a:lstStyle/>
          <a:p>
            <a:pPr>
              <a:spcBef>
                <a:spcPct val="100000"/>
              </a:spcBef>
            </a:pPr>
            <a:r>
              <a:rPr lang="ru-RU" altLang="ko-K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 2026 г.</a:t>
            </a:r>
            <a:endParaRPr lang="ko-KR" altLang="en-US" sz="1400" b="1" dirty="0">
              <a:solidFill>
                <a:srgbClr val="002060"/>
              </a:solidFill>
              <a:latin typeface="CG Times" pitchFamily="18" charset="0"/>
              <a:cs typeface="Arial" panose="020B0604020202020204" pitchFamily="34" charset="0"/>
            </a:endParaRPr>
          </a:p>
        </p:txBody>
      </p:sp>
      <p:pic>
        <p:nvPicPr>
          <p:cNvPr id="2139" name="Рисунок 1" descr="image001">
            <a:extLst>
              <a:ext uri="{FF2B5EF4-FFF2-40B4-BE49-F238E27FC236}">
                <a16:creationId xmlns:a16="http://schemas.microsoft.com/office/drawing/2014/main" id="{96FA11BF-808F-4D65-A36B-267C251D0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116632"/>
            <a:ext cx="1654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9A2E9-9909-4DA0-8EB8-9CC887D50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90066"/>
          </a:xfrm>
        </p:spPr>
        <p:txBody>
          <a:bodyPr/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Производственные </a:t>
            </a:r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за 1 квартал 2026 г.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496BBD-12D5-4058-B269-C6E43C774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8EAE2E-459D-40EC-AD25-E4EC3CAF8F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823BF71F-103C-4CED-9544-122B055B8E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9376" y="734743"/>
          <a:ext cx="10972800" cy="5040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45490479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363145458"/>
                    </a:ext>
                  </a:extLst>
                </a:gridCol>
                <a:gridCol w="1381944">
                  <a:extLst>
                    <a:ext uri="{9D8B030D-6E8A-4147-A177-3AD203B41FA5}">
                      <a16:colId xmlns:a16="http://schemas.microsoft.com/office/drawing/2014/main" val="1852834396"/>
                    </a:ext>
                  </a:extLst>
                </a:gridCol>
                <a:gridCol w="1354360">
                  <a:extLst>
                    <a:ext uri="{9D8B030D-6E8A-4147-A177-3AD203B41FA5}">
                      <a16:colId xmlns:a16="http://schemas.microsoft.com/office/drawing/2014/main" val="267597013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886418620"/>
                    </a:ext>
                  </a:extLst>
                </a:gridCol>
                <a:gridCol w="2691880">
                  <a:extLst>
                    <a:ext uri="{9D8B030D-6E8A-4147-A177-3AD203B41FA5}">
                      <a16:colId xmlns:a16="http://schemas.microsoft.com/office/drawing/2014/main" val="2996859224"/>
                    </a:ext>
                  </a:extLst>
                </a:gridCol>
              </a:tblGrid>
              <a:tr h="6271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Показатели: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Ед. измерения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квартал 2026 года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9449231"/>
                  </a:ext>
                </a:extLst>
              </a:tr>
              <a:tr h="31357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% к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утв.плану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9927844"/>
                  </a:ext>
                </a:extLst>
              </a:tr>
              <a:tr h="1177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Объем производства электроэнергии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тыс.кВт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*ч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5 333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5 110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7048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Отклонение обусловлено уменьшением объёма выработки на солнечных электростанциях вследствие неблагоприятных погодных условий, выразившихся в пониженной солнечной активности.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926977"/>
                  </a:ext>
                </a:extLst>
              </a:tr>
              <a:tr h="1004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Объем реализации электроэнергии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тыс.кВт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*ч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6 035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5 860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Отклонение фактического значения от плана составляет 175 тыс. кВт*ч или 97%. Отклонение обусловлено уменьшением объёма выработки на солнечных электростанциях вследствие погодных условий.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3850444"/>
                  </a:ext>
                </a:extLst>
              </a:tr>
              <a:tr h="834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Производительность труда в сфере производства электроэнергии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тыс.кВт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*ч/чел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222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Отклонение вызвано уменьшением объема выработки на солнечных электростанциях вследствие благоприятных погодных условий.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8219659"/>
                  </a:ext>
                </a:extLst>
              </a:tr>
              <a:tr h="41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Производительность труда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тыс.тенге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/чел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7 866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7 907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101%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Отклонение вызвано увеличением дохода от реализации электроэнергии в связи с увеличением тарифа на реализацию электроэнергии по СЭС-2 МВт и по СЭС-0,416 МВт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4539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02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0B4AC-60D0-446E-8CA8-AC041243C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Финансовые </a:t>
            </a:r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за 1 квартал 2026 г.</a:t>
            </a: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BB47181-77C9-4C34-B1A9-44CEC2D756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980729"/>
          <a:ext cx="10814992" cy="5053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2064">
                  <a:extLst>
                    <a:ext uri="{9D8B030D-6E8A-4147-A177-3AD203B41FA5}">
                      <a16:colId xmlns:a16="http://schemas.microsoft.com/office/drawing/2014/main" val="280748619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720033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68187664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49550737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485390384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962682832"/>
                    </a:ext>
                  </a:extLst>
                </a:gridCol>
              </a:tblGrid>
              <a:tr h="3870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Показатели: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Ед. измерения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квартал 2026 года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7785404"/>
                  </a:ext>
                </a:extLst>
              </a:tr>
              <a:tr h="33334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% к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утв.плану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20162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Общие доходы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193 606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207 815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107%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Увеличение в связи с получением вознаграждение на денежные средства, размещенные на депозите и начисление амортизации дисконта на реверсивную линию в размере 18 031 тыс.тенге.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7817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Общие расходы на текущую деятельность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192 983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193 065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649443"/>
                  </a:ext>
                </a:extLst>
              </a:tr>
              <a:tr h="48649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Валовая прибыль / (убыток)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77 401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72 715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94%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сновной причиной отклонения является увеличение затрат на приобретение электроэнергии на БРЭ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2705556"/>
                  </a:ext>
                </a:extLst>
              </a:tr>
              <a:tr h="48649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Прибыль / (убыток) от операционной деятельности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20 387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2 995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Снижение обусловлено увеличением затрат, связанным с выходом сотрудников в трудовые отпуска с выплатой материальной помощи, а также ростом расходов на БРЭ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9211614"/>
                  </a:ext>
                </a:extLst>
              </a:tr>
              <a:tr h="48649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Прибыль / (убыток) до налогообложения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51 162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14 750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Снижение обусловлено увеличением затрат, связанным с выходом сотрудников в трудовые отпуска с выплатой материальной помощи, а также ростом расходов на БРЭ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3646242"/>
                  </a:ext>
                </a:extLst>
              </a:tr>
              <a:tr h="48649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Чистый доход / (убыток)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51 162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14 750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Отклонение снижения обусловлено увеличением затрат, связанным с выходом сотрудников в трудовые отпуска с выплатой материальной помощи, а также ростом расходов на БРЭ в связи с пересчетом расхода по корпоративному подоходному налогу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2546107"/>
                  </a:ext>
                </a:extLst>
              </a:tr>
              <a:tr h="80496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Общие расходы на развитие (инвестиции)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10 342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1 232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31230" algn="l"/>
                        </a:tabLs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Отклонение связано с процедурами закупа. По аппаратному межсетевому экрану договор заключен, поставка планируется в середине мая 2026г. По программно-аппаратному комплексу информационной безопасности тендер не состоялся, на сегодняшний день тендер объявлен повторно.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0265582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7FA91F-741D-4C41-A91A-A737DE05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8EAE2E-459D-40EC-AD25-E4EC3CAF8F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769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0B4AC-60D0-446E-8CA8-AC041243C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Финансовые </a:t>
            </a:r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ключевые показатели деятельности за 1 квартал 2026 г.</a:t>
            </a: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BB47181-77C9-4C34-B1A9-44CEC2D756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980729"/>
          <a:ext cx="10814992" cy="1508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0176">
                  <a:extLst>
                    <a:ext uri="{9D8B030D-6E8A-4147-A177-3AD203B41FA5}">
                      <a16:colId xmlns:a16="http://schemas.microsoft.com/office/drawing/2014/main" val="280748619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720033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68187664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49550737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485390384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962682832"/>
                    </a:ext>
                  </a:extLst>
                </a:gridCol>
              </a:tblGrid>
              <a:tr h="3621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Показатели: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Ед. измерения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квартал 2026 года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7785404"/>
                  </a:ext>
                </a:extLst>
              </a:tr>
              <a:tr h="34537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% к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утв.плану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2016292"/>
                  </a:ext>
                </a:extLst>
              </a:tr>
              <a:tr h="89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EBITDA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margin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(рентабельность прибыли до отчислений по амортизации, процентам и КПН по доходу)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7817613"/>
                  </a:ext>
                </a:extLst>
              </a:tr>
              <a:tr h="215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Долг/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EBITDA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коэффициент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649443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7FA91F-741D-4C41-A91A-A737DE05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8EAE2E-459D-40EC-AD25-E4EC3CAF8F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6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0B4AC-60D0-446E-8CA8-AC041243C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/>
          <a:lstStyle/>
          <a:p>
            <a:r>
              <a:rPr lang="ru-RU" altLang="ru-RU" sz="2000" b="1" dirty="0">
                <a:solidFill>
                  <a:srgbClr val="4F81B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Социальные ключевые показатели деятельности за 1 квартал 2026 г.</a:t>
            </a: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BB47181-77C9-4C34-B1A9-44CEC2D756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127159"/>
              </p:ext>
            </p:extLst>
          </p:nvPr>
        </p:nvGraphicFramePr>
        <p:xfrm>
          <a:off x="609600" y="980729"/>
          <a:ext cx="10814992" cy="4353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0176">
                  <a:extLst>
                    <a:ext uri="{9D8B030D-6E8A-4147-A177-3AD203B41FA5}">
                      <a16:colId xmlns:a16="http://schemas.microsoft.com/office/drawing/2014/main" val="280748619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2720033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68187664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49550737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485390384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962682832"/>
                    </a:ext>
                  </a:extLst>
                </a:gridCol>
              </a:tblGrid>
              <a:tr h="3621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Показатели: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Ед. измерения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квартал 2026 года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Примечание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7785404"/>
                  </a:ext>
                </a:extLst>
              </a:tr>
              <a:tr h="34537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План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Факт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 % к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утв.плану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2016292"/>
                  </a:ext>
                </a:extLst>
              </a:tr>
              <a:tr h="89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Среднесписочная численность персонала, в т.ч.: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7817613"/>
                  </a:ext>
                </a:extLst>
              </a:tr>
              <a:tr h="21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-административно-управленческого персонала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89%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ед. вакансия главного бухгалтера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6649443"/>
                  </a:ext>
                </a:extLst>
              </a:tr>
              <a:tr h="82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-производственного персонала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чел.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93%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ед. вакансия дежурного инженера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2705556"/>
                  </a:ext>
                </a:extLst>
              </a:tr>
              <a:tr h="2032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Фонд оплаты труда, в т.ч.: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79 056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75 289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9211614"/>
                  </a:ext>
                </a:extLst>
              </a:tr>
              <a:tr h="108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-административно-управленческого персонала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38 207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37 696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3646242"/>
                  </a:ext>
                </a:extLst>
              </a:tr>
              <a:tr h="455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-производственного персонала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тыс. 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40 849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37 593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25461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Среднемесячная заработная плата, в т.ч.: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1 097 999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1 140 739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104%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0265582"/>
                  </a:ext>
                </a:extLst>
              </a:tr>
              <a:tr h="1645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-административно-управленческого персонала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1 415 090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570 646        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111%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1268202"/>
                  </a:ext>
                </a:extLst>
              </a:tr>
              <a:tr h="1928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-производственного персонала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тенге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907 744  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895 077          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99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507793"/>
                  </a:ext>
                </a:extLst>
              </a:tr>
              <a:tr h="7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Текучесть кадров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13,6%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 итогам 1 квартала 2026 года уволилось 3 сотрудника по причине текучести кадров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2048263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7FA91F-741D-4C41-A91A-A737DE05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8EAE2E-459D-40EC-AD25-E4EC3CAF8F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801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46052</TotalTime>
  <Words>675</Words>
  <Application>Microsoft Office PowerPoint</Application>
  <PresentationFormat>Широкоэкранный</PresentationFormat>
  <Paragraphs>222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CG Times</vt:lpstr>
      <vt:lpstr>Тема Office</vt:lpstr>
      <vt:lpstr>Слайд think-cell</vt:lpstr>
      <vt:lpstr>Отчет об итогах финансово-хозяйственной деятельности и исполнении ключевых показателей деятельности ТОО «Samruk-Green Energy»  за 1 квартал 2026 года. ТОО "Samruk-Green Energy"</vt:lpstr>
      <vt:lpstr>Производственные ключевые показатели деятельности за 1 квартал 2026 г.</vt:lpstr>
      <vt:lpstr>Финансовые ключевые показатели деятельности за 1 квартал 2026 г.</vt:lpstr>
      <vt:lpstr>Финансовые ключевые показатели деятельности за 1 квартал 2026 г.</vt:lpstr>
      <vt:lpstr>Социальные ключевые показатели деятельности за 1 квартал 2026 г.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Сравнение вариантов строительства  Балхашской ТЭС и ПГУ на газе</dc:title>
  <dc:creator>Шунаева Салтанат</dc:creator>
  <cp:lastModifiedBy>Маханова Альфия Рамзиевна</cp:lastModifiedBy>
  <cp:revision>849</cp:revision>
  <cp:lastPrinted>2026-06-30T10:49:55Z</cp:lastPrinted>
  <dcterms:created xsi:type="dcterms:W3CDTF">2013-04-27T06:24:27Z</dcterms:created>
  <dcterms:modified xsi:type="dcterms:W3CDTF">2026-08-07T08:59:59Z</dcterms:modified>
</cp:coreProperties>
</file>